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3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18" d="100"/>
          <a:sy n="118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8727-4FAB-474C-8F15-F8B3C3A4EE78}" type="datetimeFigureOut">
              <a:rPr lang="en-US" smtClean="0"/>
              <a:t>12/17/2012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7CE6-8CE4-5E48-965B-4B03505E8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607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8727-4FAB-474C-8F15-F8B3C3A4EE78}" type="datetimeFigureOut">
              <a:rPr lang="en-US" smtClean="0"/>
              <a:t>12/17/2012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7CE6-8CE4-5E48-965B-4B03505E8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31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8727-4FAB-474C-8F15-F8B3C3A4EE78}" type="datetimeFigureOut">
              <a:rPr lang="en-US" smtClean="0"/>
              <a:t>12/17/2012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7CE6-8CE4-5E48-965B-4B03505E8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981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8727-4FAB-474C-8F15-F8B3C3A4EE78}" type="datetimeFigureOut">
              <a:rPr lang="en-US" smtClean="0"/>
              <a:t>12/17/2012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7CE6-8CE4-5E48-965B-4B03505E8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772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8727-4FAB-474C-8F15-F8B3C3A4EE78}" type="datetimeFigureOut">
              <a:rPr lang="en-US" smtClean="0"/>
              <a:t>12/17/2012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7CE6-8CE4-5E48-965B-4B03505E8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464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8727-4FAB-474C-8F15-F8B3C3A4EE78}" type="datetimeFigureOut">
              <a:rPr lang="en-US" smtClean="0"/>
              <a:t>12/17/2012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7CE6-8CE4-5E48-965B-4B03505E8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12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8727-4FAB-474C-8F15-F8B3C3A4EE78}" type="datetimeFigureOut">
              <a:rPr lang="en-US" smtClean="0"/>
              <a:t>12/17/2012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7CE6-8CE4-5E48-965B-4B03505E8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725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8727-4FAB-474C-8F15-F8B3C3A4EE78}" type="datetimeFigureOut">
              <a:rPr lang="en-US" smtClean="0"/>
              <a:t>12/17/2012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7CE6-8CE4-5E48-965B-4B03505E8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650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8727-4FAB-474C-8F15-F8B3C3A4EE78}" type="datetimeFigureOut">
              <a:rPr lang="en-US" smtClean="0"/>
              <a:t>12/17/2012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7CE6-8CE4-5E48-965B-4B03505E8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17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8727-4FAB-474C-8F15-F8B3C3A4EE78}" type="datetimeFigureOut">
              <a:rPr lang="en-US" smtClean="0"/>
              <a:t>12/17/2012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7CE6-8CE4-5E48-965B-4B03505E8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484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8727-4FAB-474C-8F15-F8B3C3A4EE78}" type="datetimeFigureOut">
              <a:rPr lang="en-US" smtClean="0"/>
              <a:t>12/17/2012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7CE6-8CE4-5E48-965B-4B03505E8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40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3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68727-4FAB-474C-8F15-F8B3C3A4EE78}" type="datetimeFigureOut">
              <a:rPr lang="en-US" smtClean="0"/>
              <a:t>12/17/2012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07CE6-8CE4-5E48-965B-4B03505E8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844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package" Target="../embeddings/Microsoft_Word_Document1.docx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Prime of an NBA Career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Cooper Handelsman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76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ANOVA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Four assumption that are all met</a:t>
            </a:r>
          </a:p>
          <a:p>
            <a:r>
              <a:rPr lang="en-US" dirty="0">
                <a:solidFill>
                  <a:srgbClr val="FFFFFF"/>
                </a:solidFill>
              </a:rPr>
              <a:t>H</a:t>
            </a:r>
            <a:r>
              <a:rPr lang="en-US" baseline="-25000" dirty="0">
                <a:solidFill>
                  <a:srgbClr val="FFFFFF"/>
                </a:solidFill>
              </a:rPr>
              <a:t>0:</a:t>
            </a:r>
            <a:r>
              <a:rPr lang="en-US" dirty="0">
                <a:solidFill>
                  <a:srgbClr val="FFFFFF"/>
                </a:solidFill>
              </a:rPr>
              <a:t> μ</a:t>
            </a:r>
            <a:r>
              <a:rPr lang="en-US" baseline="-25000" dirty="0">
                <a:solidFill>
                  <a:srgbClr val="FFFFFF"/>
                </a:solidFill>
              </a:rPr>
              <a:t>1980</a:t>
            </a:r>
            <a:r>
              <a:rPr lang="en-US" dirty="0">
                <a:solidFill>
                  <a:srgbClr val="FFFFFF"/>
                </a:solidFill>
              </a:rPr>
              <a:t>= μ</a:t>
            </a:r>
            <a:r>
              <a:rPr lang="en-US" baseline="-25000" dirty="0">
                <a:solidFill>
                  <a:srgbClr val="FFFFFF"/>
                </a:solidFill>
              </a:rPr>
              <a:t>1990</a:t>
            </a:r>
            <a:r>
              <a:rPr lang="en-US" dirty="0">
                <a:solidFill>
                  <a:srgbClr val="FFFFFF"/>
                </a:solidFill>
              </a:rPr>
              <a:t>= μ</a:t>
            </a:r>
            <a:r>
              <a:rPr lang="en-US" baseline="-25000" dirty="0">
                <a:solidFill>
                  <a:srgbClr val="FFFFFF"/>
                </a:solidFill>
              </a:rPr>
              <a:t>2000</a:t>
            </a:r>
            <a:r>
              <a:rPr lang="en-US" dirty="0">
                <a:solidFill>
                  <a:srgbClr val="FFFFFF"/>
                </a:solidFill>
              </a:rPr>
              <a:t> vs. H</a:t>
            </a:r>
            <a:r>
              <a:rPr lang="en-US" baseline="-25000" dirty="0">
                <a:solidFill>
                  <a:srgbClr val="FFFFFF"/>
                </a:solidFill>
              </a:rPr>
              <a:t>1</a:t>
            </a:r>
            <a:r>
              <a:rPr lang="en-US" dirty="0">
                <a:solidFill>
                  <a:srgbClr val="FFFFFF"/>
                </a:solidFill>
              </a:rPr>
              <a:t>: μ</a:t>
            </a:r>
            <a:r>
              <a:rPr lang="en-US" baseline="-25000" dirty="0">
                <a:solidFill>
                  <a:srgbClr val="FFFFFF"/>
                </a:solidFill>
              </a:rPr>
              <a:t>1980</a:t>
            </a:r>
            <a:r>
              <a:rPr lang="en-US" dirty="0">
                <a:solidFill>
                  <a:srgbClr val="FFFFFF"/>
                </a:solidFill>
              </a:rPr>
              <a:t>≠ μ</a:t>
            </a:r>
            <a:r>
              <a:rPr lang="en-US" baseline="-25000" dirty="0">
                <a:solidFill>
                  <a:srgbClr val="FFFFFF"/>
                </a:solidFill>
              </a:rPr>
              <a:t>1990</a:t>
            </a:r>
            <a:r>
              <a:rPr lang="en-US" dirty="0">
                <a:solidFill>
                  <a:srgbClr val="FFFFFF"/>
                </a:solidFill>
              </a:rPr>
              <a:t>≠μ</a:t>
            </a:r>
            <a:r>
              <a:rPr lang="en-US" baseline="-25000" dirty="0">
                <a:solidFill>
                  <a:srgbClr val="FFFFFF"/>
                </a:solidFill>
              </a:rPr>
              <a:t>2000</a:t>
            </a:r>
            <a:r>
              <a:rPr lang="en-US" dirty="0" smtClean="0">
                <a:solidFill>
                  <a:srgbClr val="FFFFFF"/>
                </a:solidFill>
                <a:effectLst/>
              </a:rPr>
              <a:t>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PER: F</a:t>
            </a:r>
            <a:r>
              <a:rPr lang="en-US" dirty="0">
                <a:solidFill>
                  <a:srgbClr val="FFFFFF"/>
                </a:solidFill>
              </a:rPr>
              <a:t>-statistic of 2.06, 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</a:rPr>
              <a:t>p-value of .129</a:t>
            </a:r>
            <a:r>
              <a:rPr lang="en-US" dirty="0" smtClean="0">
                <a:solidFill>
                  <a:srgbClr val="FFFFFF"/>
                </a:solidFill>
                <a:effectLst/>
              </a:rPr>
              <a:t>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PPG: F</a:t>
            </a:r>
            <a:r>
              <a:rPr lang="en-US" dirty="0">
                <a:solidFill>
                  <a:srgbClr val="FFFFFF"/>
                </a:solidFill>
              </a:rPr>
              <a:t>-statistic of </a:t>
            </a:r>
            <a:r>
              <a:rPr lang="en-US" dirty="0" smtClean="0">
                <a:solidFill>
                  <a:srgbClr val="FFFFFF"/>
                </a:solidFill>
              </a:rPr>
              <a:t>1.50, p</a:t>
            </a:r>
            <a:r>
              <a:rPr lang="en-US" dirty="0">
                <a:solidFill>
                  <a:srgbClr val="FFFFFF"/>
                </a:solidFill>
              </a:rPr>
              <a:t>-value of .225</a:t>
            </a:r>
            <a:r>
              <a:rPr lang="en-US" dirty="0" smtClean="0">
                <a:solidFill>
                  <a:srgbClr val="FFFFFF"/>
                </a:solidFill>
                <a:effectLst/>
              </a:rPr>
              <a:t>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APG: F</a:t>
            </a:r>
            <a:r>
              <a:rPr lang="en-US" dirty="0">
                <a:solidFill>
                  <a:srgbClr val="FFFFFF"/>
                </a:solidFill>
              </a:rPr>
              <a:t>-statistic of .</a:t>
            </a:r>
            <a:r>
              <a:rPr lang="en-US" dirty="0" smtClean="0">
                <a:solidFill>
                  <a:srgbClr val="FFFFFF"/>
                </a:solidFill>
              </a:rPr>
              <a:t>64, </a:t>
            </a:r>
            <a:r>
              <a:rPr lang="en-US" dirty="0">
                <a:solidFill>
                  <a:srgbClr val="FFFFFF"/>
                </a:solidFill>
              </a:rPr>
              <a:t>p-value of .53</a:t>
            </a:r>
            <a:r>
              <a:rPr lang="en-US" dirty="0" smtClean="0">
                <a:solidFill>
                  <a:srgbClr val="FFFFFF"/>
                </a:solidFill>
                <a:effectLst/>
              </a:rPr>
              <a:t>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RPG: F</a:t>
            </a:r>
            <a:r>
              <a:rPr lang="en-US" dirty="0">
                <a:solidFill>
                  <a:srgbClr val="FFFFFF"/>
                </a:solidFill>
              </a:rPr>
              <a:t>-statistic of </a:t>
            </a:r>
            <a:r>
              <a:rPr lang="en-US" dirty="0" smtClean="0">
                <a:solidFill>
                  <a:srgbClr val="FFFFFF"/>
                </a:solidFill>
              </a:rPr>
              <a:t>4.06, </a:t>
            </a:r>
            <a:r>
              <a:rPr lang="en-US" dirty="0">
                <a:solidFill>
                  <a:srgbClr val="FFFFFF"/>
                </a:solidFill>
              </a:rPr>
              <a:t>p-value of .018</a:t>
            </a:r>
            <a:r>
              <a:rPr lang="en-US" dirty="0" smtClean="0">
                <a:solidFill>
                  <a:srgbClr val="FFFFFF"/>
                </a:solidFill>
                <a:effectLst/>
              </a:rPr>
              <a:t> 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8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FF"/>
                </a:solidFill>
              </a:rPr>
              <a:t>Kruskal</a:t>
            </a:r>
            <a:r>
              <a:rPr lang="en-US" dirty="0" smtClean="0">
                <a:solidFill>
                  <a:srgbClr val="FFFFFF"/>
                </a:solidFill>
              </a:rPr>
              <a:t>-Wallis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H</a:t>
            </a:r>
            <a:r>
              <a:rPr lang="en-US" baseline="-25000" dirty="0">
                <a:solidFill>
                  <a:srgbClr val="FFFFFF"/>
                </a:solidFill>
              </a:rPr>
              <a:t>0</a:t>
            </a:r>
            <a:r>
              <a:rPr lang="en-US" dirty="0">
                <a:solidFill>
                  <a:srgbClr val="FFFFFF"/>
                </a:solidFill>
              </a:rPr>
              <a:t>: T</a:t>
            </a:r>
            <a:r>
              <a:rPr lang="en-US" baseline="-25000" dirty="0">
                <a:solidFill>
                  <a:srgbClr val="FFFFFF"/>
                </a:solidFill>
              </a:rPr>
              <a:t>1980</a:t>
            </a:r>
            <a:r>
              <a:rPr lang="en-US" dirty="0">
                <a:solidFill>
                  <a:srgbClr val="FFFFFF"/>
                </a:solidFill>
              </a:rPr>
              <a:t>=T</a:t>
            </a:r>
            <a:r>
              <a:rPr lang="en-US" baseline="-25000" dirty="0">
                <a:solidFill>
                  <a:srgbClr val="FFFFFF"/>
                </a:solidFill>
              </a:rPr>
              <a:t>1990</a:t>
            </a:r>
            <a:r>
              <a:rPr lang="en-US" dirty="0">
                <a:solidFill>
                  <a:srgbClr val="FFFFFF"/>
                </a:solidFill>
              </a:rPr>
              <a:t>=T</a:t>
            </a:r>
            <a:r>
              <a:rPr lang="en-US" baseline="-25000" dirty="0">
                <a:solidFill>
                  <a:srgbClr val="FFFFFF"/>
                </a:solidFill>
              </a:rPr>
              <a:t>2000 </a:t>
            </a:r>
            <a:r>
              <a:rPr lang="en-US" dirty="0">
                <a:solidFill>
                  <a:srgbClr val="FFFFFF"/>
                </a:solidFill>
              </a:rPr>
              <a:t>vs. H</a:t>
            </a:r>
            <a:r>
              <a:rPr lang="en-US" baseline="-25000" dirty="0">
                <a:solidFill>
                  <a:srgbClr val="FFFFFF"/>
                </a:solidFill>
              </a:rPr>
              <a:t>1</a:t>
            </a:r>
            <a:r>
              <a:rPr lang="en-US" dirty="0">
                <a:solidFill>
                  <a:srgbClr val="FFFFFF"/>
                </a:solidFill>
              </a:rPr>
              <a:t>: not all </a:t>
            </a:r>
            <a:r>
              <a:rPr lang="en-US" dirty="0" err="1">
                <a:solidFill>
                  <a:srgbClr val="FFFFFF"/>
                </a:solidFill>
              </a:rPr>
              <a:t>T</a:t>
            </a:r>
            <a:r>
              <a:rPr lang="en-US" baseline="-25000" dirty="0" err="1">
                <a:solidFill>
                  <a:srgbClr val="FFFFFF"/>
                </a:solidFill>
              </a:rPr>
              <a:t>j</a:t>
            </a:r>
            <a:r>
              <a:rPr lang="en-US" dirty="0" err="1">
                <a:solidFill>
                  <a:srgbClr val="FFFFFF"/>
                </a:solidFill>
              </a:rPr>
              <a:t>’s</a:t>
            </a:r>
            <a:r>
              <a:rPr lang="en-US" dirty="0">
                <a:solidFill>
                  <a:srgbClr val="FFFFFF"/>
                </a:solidFill>
              </a:rPr>
              <a:t> are equal</a:t>
            </a:r>
            <a:r>
              <a:rPr lang="en-US" dirty="0" smtClean="0">
                <a:solidFill>
                  <a:srgbClr val="FFFFFF"/>
                </a:solidFill>
                <a:effectLst/>
              </a:rPr>
              <a:t>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PER</a:t>
            </a:r>
            <a:r>
              <a:rPr lang="en-US" dirty="0">
                <a:solidFill>
                  <a:srgbClr val="FFFFFF"/>
                </a:solidFill>
              </a:rPr>
              <a:t>: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</a:rPr>
              <a:t>H-value </a:t>
            </a:r>
            <a:r>
              <a:rPr lang="en-US" dirty="0" smtClean="0">
                <a:solidFill>
                  <a:srgbClr val="FFFFFF"/>
                </a:solidFill>
              </a:rPr>
              <a:t>of 4.89, p</a:t>
            </a:r>
            <a:r>
              <a:rPr lang="en-US" dirty="0">
                <a:solidFill>
                  <a:srgbClr val="FFFFFF"/>
                </a:solidFill>
              </a:rPr>
              <a:t>-value of .087</a:t>
            </a:r>
            <a:r>
              <a:rPr lang="en-US" dirty="0" smtClean="0">
                <a:solidFill>
                  <a:srgbClr val="FFFFFF"/>
                </a:solidFill>
                <a:effectLst/>
              </a:rPr>
              <a:t>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PPG: H</a:t>
            </a:r>
            <a:r>
              <a:rPr lang="en-US" dirty="0">
                <a:solidFill>
                  <a:srgbClr val="FFFFFF"/>
                </a:solidFill>
              </a:rPr>
              <a:t>-value </a:t>
            </a:r>
            <a:r>
              <a:rPr lang="en-US" dirty="0" smtClean="0">
                <a:solidFill>
                  <a:srgbClr val="FFFFFF"/>
                </a:solidFill>
              </a:rPr>
              <a:t>of 3.51,  </a:t>
            </a:r>
            <a:r>
              <a:rPr lang="en-US" dirty="0">
                <a:solidFill>
                  <a:srgbClr val="FFFFFF"/>
                </a:solidFill>
              </a:rPr>
              <a:t>p-value of .172</a:t>
            </a:r>
            <a:r>
              <a:rPr lang="en-US" dirty="0" smtClean="0">
                <a:solidFill>
                  <a:srgbClr val="FFFFFF"/>
                </a:solidFill>
                <a:effectLst/>
              </a:rPr>
              <a:t>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APG</a:t>
            </a:r>
            <a:r>
              <a:rPr lang="en-US" dirty="0">
                <a:solidFill>
                  <a:srgbClr val="FFFFFF"/>
                </a:solidFill>
              </a:rPr>
              <a:t>: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</a:rPr>
              <a:t>H-value was .</a:t>
            </a:r>
            <a:r>
              <a:rPr lang="en-US" dirty="0" smtClean="0">
                <a:solidFill>
                  <a:srgbClr val="FFFFFF"/>
                </a:solidFill>
              </a:rPr>
              <a:t>35, p</a:t>
            </a:r>
            <a:r>
              <a:rPr lang="en-US" dirty="0">
                <a:solidFill>
                  <a:srgbClr val="FFFFFF"/>
                </a:solidFill>
              </a:rPr>
              <a:t>-value of .84</a:t>
            </a:r>
            <a:r>
              <a:rPr lang="en-US" dirty="0" smtClean="0">
                <a:solidFill>
                  <a:srgbClr val="FFFFFF"/>
                </a:solidFill>
                <a:effectLst/>
              </a:rPr>
              <a:t>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RPG: H</a:t>
            </a:r>
            <a:r>
              <a:rPr lang="en-US" dirty="0">
                <a:solidFill>
                  <a:srgbClr val="FFFFFF"/>
                </a:solidFill>
              </a:rPr>
              <a:t>-value of </a:t>
            </a:r>
            <a:r>
              <a:rPr lang="en-US" dirty="0" smtClean="0">
                <a:solidFill>
                  <a:srgbClr val="FFFFFF"/>
                </a:solidFill>
              </a:rPr>
              <a:t>14.14, p</a:t>
            </a:r>
            <a:r>
              <a:rPr lang="en-US" dirty="0">
                <a:solidFill>
                  <a:srgbClr val="FFFFFF"/>
                </a:solidFill>
              </a:rPr>
              <a:t>-value of .001</a:t>
            </a:r>
            <a:r>
              <a:rPr lang="en-US" dirty="0" smtClean="0">
                <a:solidFill>
                  <a:srgbClr val="FFFFFF"/>
                </a:solidFill>
                <a:effectLst/>
              </a:rPr>
              <a:t> 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3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Multiple Comparisons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Steel-</a:t>
            </a:r>
            <a:r>
              <a:rPr lang="en-US" dirty="0" err="1">
                <a:solidFill>
                  <a:srgbClr val="FFFFFF"/>
                </a:solidFill>
              </a:rPr>
              <a:t>Dwass</a:t>
            </a:r>
            <a:r>
              <a:rPr lang="en-US" dirty="0">
                <a:solidFill>
                  <a:srgbClr val="FFFFFF"/>
                </a:solidFill>
              </a:rPr>
              <a:t>-</a:t>
            </a:r>
            <a:r>
              <a:rPr lang="en-US" dirty="0" err="1">
                <a:solidFill>
                  <a:srgbClr val="FFFFFF"/>
                </a:solidFill>
              </a:rPr>
              <a:t>Critchlow-Fligner</a:t>
            </a:r>
            <a:r>
              <a:rPr lang="en-US" dirty="0">
                <a:solidFill>
                  <a:srgbClr val="FFFFFF"/>
                </a:solidFill>
              </a:rPr>
              <a:t> test</a:t>
            </a:r>
            <a:r>
              <a:rPr lang="en-US" dirty="0" smtClean="0">
                <a:solidFill>
                  <a:srgbClr val="FFFFFF"/>
                </a:solidFill>
                <a:effectLst/>
              </a:rPr>
              <a:t> </a:t>
            </a:r>
          </a:p>
          <a:p>
            <a:r>
              <a:rPr lang="en-US" dirty="0" err="1">
                <a:solidFill>
                  <a:srgbClr val="FFFFFF"/>
                </a:solidFill>
              </a:rPr>
              <a:t>T</a:t>
            </a:r>
            <a:r>
              <a:rPr lang="en-US" baseline="-25000" dirty="0" err="1">
                <a:solidFill>
                  <a:srgbClr val="FFFFFF"/>
                </a:solidFill>
              </a:rPr>
              <a:t>u</a:t>
            </a:r>
            <a:r>
              <a:rPr lang="en-US" baseline="-25000" dirty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</a:rPr>
              <a:t>≠ </a:t>
            </a:r>
            <a:r>
              <a:rPr lang="en-US" dirty="0" err="1">
                <a:solidFill>
                  <a:srgbClr val="FFFFFF"/>
                </a:solidFill>
              </a:rPr>
              <a:t>T</a:t>
            </a:r>
            <a:r>
              <a:rPr lang="en-US" baseline="-25000" dirty="0" err="1">
                <a:solidFill>
                  <a:srgbClr val="FFFFFF"/>
                </a:solidFill>
              </a:rPr>
              <a:t>v</a:t>
            </a:r>
            <a:r>
              <a:rPr lang="en-US" baseline="-25000" dirty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</a:rPr>
              <a:t>if w*</a:t>
            </a:r>
            <a:r>
              <a:rPr lang="en-US" baseline="-25000" dirty="0">
                <a:solidFill>
                  <a:srgbClr val="FFFFFF"/>
                </a:solidFill>
              </a:rPr>
              <a:t>I </a:t>
            </a:r>
            <a:r>
              <a:rPr lang="en-US" baseline="-25000" dirty="0" smtClean="0">
                <a:solidFill>
                  <a:srgbClr val="FFFFFF"/>
                </a:solidFill>
              </a:rPr>
              <a:t>j </a:t>
            </a:r>
            <a:r>
              <a:rPr lang="en-US" dirty="0" smtClean="0">
                <a:solidFill>
                  <a:srgbClr val="FFFFFF"/>
                </a:solidFill>
              </a:rPr>
              <a:t>≥  w</a:t>
            </a:r>
            <a:r>
              <a:rPr lang="en-US" dirty="0">
                <a:solidFill>
                  <a:srgbClr val="FFFFFF"/>
                </a:solidFill>
              </a:rPr>
              <a:t>* </a:t>
            </a:r>
            <a:r>
              <a:rPr lang="en-US" baseline="-25000" dirty="0" smtClean="0">
                <a:solidFill>
                  <a:srgbClr val="FFFFFF"/>
                </a:solidFill>
              </a:rPr>
              <a:t>α</a:t>
            </a:r>
          </a:p>
          <a:p>
            <a:endParaRPr lang="en-US" dirty="0" smtClean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1980 and </a:t>
            </a:r>
            <a:r>
              <a:rPr lang="en-US" dirty="0" smtClean="0">
                <a:solidFill>
                  <a:srgbClr val="FFFFFF"/>
                </a:solidFill>
              </a:rPr>
              <a:t>1990: </a:t>
            </a:r>
            <a:r>
              <a:rPr lang="en-US" dirty="0">
                <a:solidFill>
                  <a:srgbClr val="FFFFFF"/>
                </a:solidFill>
              </a:rPr>
              <a:t>w*</a:t>
            </a:r>
            <a:r>
              <a:rPr lang="en-US" baseline="-25000" dirty="0" err="1">
                <a:solidFill>
                  <a:srgbClr val="FFFFFF"/>
                </a:solidFill>
              </a:rPr>
              <a:t>ij</a:t>
            </a:r>
            <a:r>
              <a:rPr lang="en-US" dirty="0">
                <a:solidFill>
                  <a:srgbClr val="FFFFFF"/>
                </a:solidFill>
              </a:rPr>
              <a:t>=-13.0508</a:t>
            </a:r>
            <a:r>
              <a:rPr lang="en-US" dirty="0" smtClean="0">
                <a:solidFill>
                  <a:srgbClr val="FFFFFF"/>
                </a:solidFill>
                <a:effectLst/>
              </a:rPr>
              <a:t>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1990 and 2000: w</a:t>
            </a:r>
            <a:r>
              <a:rPr lang="en-US" dirty="0">
                <a:solidFill>
                  <a:srgbClr val="FFFFFF"/>
                </a:solidFill>
              </a:rPr>
              <a:t>*</a:t>
            </a:r>
            <a:r>
              <a:rPr lang="en-US" baseline="-25000" dirty="0" err="1" smtClean="0">
                <a:solidFill>
                  <a:srgbClr val="FFFFFF"/>
                </a:solidFill>
              </a:rPr>
              <a:t>ij</a:t>
            </a:r>
            <a:r>
              <a:rPr lang="en-US" dirty="0" smtClean="0">
                <a:solidFill>
                  <a:srgbClr val="FFFFFF"/>
                </a:solidFill>
              </a:rPr>
              <a:t>=- 9.1199</a:t>
            </a:r>
            <a:r>
              <a:rPr lang="en-US" dirty="0">
                <a:solidFill>
                  <a:srgbClr val="FFFFFF"/>
                </a:solidFill>
              </a:rPr>
              <a:t>. 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1980 and 2000: </a:t>
            </a:r>
            <a:r>
              <a:rPr lang="en-US" dirty="0">
                <a:solidFill>
                  <a:srgbClr val="FFFFFF"/>
                </a:solidFill>
              </a:rPr>
              <a:t>w*</a:t>
            </a:r>
            <a:r>
              <a:rPr lang="en-US" baseline="-25000" dirty="0" err="1" smtClean="0">
                <a:solidFill>
                  <a:srgbClr val="FFFFFF"/>
                </a:solidFill>
              </a:rPr>
              <a:t>ij</a:t>
            </a:r>
            <a:r>
              <a:rPr lang="en-US" dirty="0" smtClean="0">
                <a:solidFill>
                  <a:srgbClr val="FFFFFF"/>
                </a:solidFill>
              </a:rPr>
              <a:t>=- </a:t>
            </a:r>
            <a:r>
              <a:rPr lang="en-US" dirty="0">
                <a:solidFill>
                  <a:srgbClr val="FFFFFF"/>
                </a:solidFill>
              </a:rPr>
              <a:t>21.7149</a:t>
            </a:r>
            <a:r>
              <a:rPr lang="en-US" dirty="0" smtClean="0">
                <a:solidFill>
                  <a:srgbClr val="FFFFFF"/>
                </a:solidFill>
                <a:effectLst/>
              </a:rPr>
              <a:t> 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47" y="2803900"/>
            <a:ext cx="2852716" cy="13756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045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Conclusion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The prime of an NBA player’s career is not at age 27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The prime for a player has not changed in the last thirty years, except for rebounding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089" y="3945988"/>
            <a:ext cx="5176911" cy="291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94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Research Question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Is the prime of an NBA player at age 27?</a:t>
            </a:r>
          </a:p>
          <a:p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Has this prime changed over the last thirty years?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9895" y="3412420"/>
            <a:ext cx="4594106" cy="344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62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Subjects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38 participants in total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3 different draft classes: 1979, 1989, 1990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Must have played in every season from age 24-30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0487" y="3375753"/>
            <a:ext cx="6173514" cy="348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56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Statistics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Four different statistics: PER, PPG, APG, RPG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To find the peak, there are two different methods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Fitted line plot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 with quadratic 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model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Picking the best 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season</a:t>
            </a:r>
          </a:p>
        </p:txBody>
      </p:sp>
      <p:pic>
        <p:nvPicPr>
          <p:cNvPr id="4" name="Picture 3" descr="Untitled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841" y="3198926"/>
            <a:ext cx="5475159" cy="365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3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Tests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Five test were run in order to test hypothesis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For the prime of the career:</a:t>
            </a:r>
          </a:p>
          <a:p>
            <a:pPr lvl="2"/>
            <a:r>
              <a:rPr lang="en-US" dirty="0" smtClean="0">
                <a:solidFill>
                  <a:srgbClr val="FFFFFF"/>
                </a:solidFill>
              </a:rPr>
              <a:t>1-sample t-test</a:t>
            </a:r>
          </a:p>
          <a:p>
            <a:pPr lvl="2"/>
            <a:r>
              <a:rPr lang="en-US" dirty="0" smtClean="0">
                <a:solidFill>
                  <a:srgbClr val="FFFFFF"/>
                </a:solidFill>
              </a:rPr>
              <a:t>Wilcoxon signed rank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For the differences between decades:</a:t>
            </a:r>
          </a:p>
          <a:p>
            <a:pPr lvl="2"/>
            <a:r>
              <a:rPr lang="en-US" dirty="0" smtClean="0">
                <a:solidFill>
                  <a:srgbClr val="FFFFFF"/>
                </a:solidFill>
              </a:rPr>
              <a:t>1-sample ANOVA</a:t>
            </a:r>
          </a:p>
          <a:p>
            <a:pPr lvl="2"/>
            <a:r>
              <a:rPr lang="en-US" dirty="0" err="1" smtClean="0">
                <a:solidFill>
                  <a:srgbClr val="FFFFFF"/>
                </a:solidFill>
              </a:rPr>
              <a:t>Kruskal</a:t>
            </a:r>
            <a:r>
              <a:rPr lang="en-US" dirty="0" smtClean="0">
                <a:solidFill>
                  <a:srgbClr val="FFFFFF"/>
                </a:solidFill>
              </a:rPr>
              <a:t>-Wallis</a:t>
            </a:r>
          </a:p>
          <a:p>
            <a:pPr lvl="2"/>
            <a:r>
              <a:rPr lang="en-US" dirty="0" smtClean="0">
                <a:solidFill>
                  <a:srgbClr val="FFFFFF"/>
                </a:solidFill>
              </a:rPr>
              <a:t>Multiple Comparisons (</a:t>
            </a:r>
            <a:r>
              <a:rPr lang="en-US" dirty="0">
                <a:solidFill>
                  <a:srgbClr val="FFFFFF"/>
                </a:solidFill>
              </a:rPr>
              <a:t>Steel-</a:t>
            </a:r>
            <a:r>
              <a:rPr lang="en-US" dirty="0" err="1">
                <a:solidFill>
                  <a:srgbClr val="FFFFFF"/>
                </a:solidFill>
              </a:rPr>
              <a:t>Dwass</a:t>
            </a:r>
            <a:r>
              <a:rPr lang="en-US" dirty="0">
                <a:solidFill>
                  <a:srgbClr val="FFFFFF"/>
                </a:solidFill>
              </a:rPr>
              <a:t>-</a:t>
            </a:r>
            <a:r>
              <a:rPr lang="en-US" dirty="0" err="1">
                <a:solidFill>
                  <a:srgbClr val="FFFFFF"/>
                </a:solidFill>
              </a:rPr>
              <a:t>Critchlow-Fligner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)</a:t>
            </a:r>
          </a:p>
          <a:p>
            <a:pPr lvl="3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2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1-sample t-test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Procedure done 8 times</a:t>
            </a:r>
          </a:p>
          <a:p>
            <a:r>
              <a:rPr lang="en-US" i="1" dirty="0">
                <a:solidFill>
                  <a:srgbClr val="FFFFFF"/>
                </a:solidFill>
              </a:rPr>
              <a:t>H</a:t>
            </a:r>
            <a:r>
              <a:rPr lang="en-US" baseline="-25000" dirty="0">
                <a:solidFill>
                  <a:srgbClr val="FFFFFF"/>
                </a:solidFill>
              </a:rPr>
              <a:t>0</a:t>
            </a:r>
            <a:r>
              <a:rPr lang="en-US" dirty="0">
                <a:solidFill>
                  <a:srgbClr val="FFFFFF"/>
                </a:solidFill>
              </a:rPr>
              <a:t>: μ = 27 vs. </a:t>
            </a:r>
            <a:r>
              <a:rPr lang="en-US" i="1" dirty="0">
                <a:solidFill>
                  <a:srgbClr val="FFFFFF"/>
                </a:solidFill>
              </a:rPr>
              <a:t>H</a:t>
            </a:r>
            <a:r>
              <a:rPr lang="en-US" i="1" baseline="-25000" dirty="0">
                <a:solidFill>
                  <a:srgbClr val="FFFFFF"/>
                </a:solidFill>
              </a:rPr>
              <a:t>1</a:t>
            </a:r>
            <a:r>
              <a:rPr lang="en-US" dirty="0">
                <a:solidFill>
                  <a:srgbClr val="FFFFFF"/>
                </a:solidFill>
              </a:rPr>
              <a:t>: μ ≠27.</a:t>
            </a:r>
            <a:r>
              <a:rPr lang="en-US" dirty="0" smtClean="0">
                <a:solidFill>
                  <a:srgbClr val="FFFFFF"/>
                </a:solidFill>
                <a:effectLst/>
              </a:rPr>
              <a:t> </a:t>
            </a:r>
          </a:p>
          <a:p>
            <a:r>
              <a:rPr lang="en-US" dirty="0">
                <a:solidFill>
                  <a:srgbClr val="FFFFFF"/>
                </a:solidFill>
              </a:rPr>
              <a:t>t </a:t>
            </a:r>
            <a:r>
              <a:rPr lang="en-US" dirty="0" smtClean="0">
                <a:solidFill>
                  <a:srgbClr val="FFFFFF"/>
                </a:solidFill>
              </a:rPr>
              <a:t>statistics: -</a:t>
            </a:r>
            <a:r>
              <a:rPr lang="en-US" dirty="0">
                <a:solidFill>
                  <a:srgbClr val="FFFFFF"/>
                </a:solidFill>
              </a:rPr>
              <a:t>2.16 </a:t>
            </a:r>
            <a:r>
              <a:rPr lang="en-US" dirty="0" smtClean="0">
                <a:solidFill>
                  <a:srgbClr val="FFFFFF"/>
                </a:solidFill>
              </a:rPr>
              <a:t>to </a:t>
            </a:r>
            <a:r>
              <a:rPr lang="en-US" dirty="0">
                <a:solidFill>
                  <a:srgbClr val="FFFFFF"/>
                </a:solidFill>
              </a:rPr>
              <a:t>-3.91</a:t>
            </a:r>
            <a:r>
              <a:rPr lang="en-US" dirty="0" smtClean="0">
                <a:solidFill>
                  <a:srgbClr val="FFFFFF"/>
                </a:solidFill>
                <a:effectLst/>
              </a:rPr>
              <a:t>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P-values: </a:t>
            </a:r>
            <a:r>
              <a:rPr lang="en-US" dirty="0">
                <a:solidFill>
                  <a:srgbClr val="FFFFFF"/>
                </a:solidFill>
              </a:rPr>
              <a:t>0.00 to 0.037</a:t>
            </a:r>
            <a:r>
              <a:rPr lang="en-US" dirty="0" smtClean="0">
                <a:solidFill>
                  <a:srgbClr val="FFFFFF"/>
                </a:solidFill>
                <a:effectLst/>
              </a:rPr>
              <a:t>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Reject the null for all tests, mean is significantly different than 27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94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Wilcoxon Signed-rank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Performed 8 times</a:t>
            </a:r>
          </a:p>
          <a:p>
            <a:r>
              <a:rPr lang="en-US" dirty="0">
                <a:solidFill>
                  <a:srgbClr val="FFFFFF"/>
                </a:solidFill>
              </a:rPr>
              <a:t>H</a:t>
            </a:r>
            <a:r>
              <a:rPr lang="en-US" baseline="-25000" dirty="0">
                <a:solidFill>
                  <a:srgbClr val="FFFFFF"/>
                </a:solidFill>
              </a:rPr>
              <a:t>0</a:t>
            </a:r>
            <a:r>
              <a:rPr lang="en-US" dirty="0">
                <a:solidFill>
                  <a:srgbClr val="FFFFFF"/>
                </a:solidFill>
              </a:rPr>
              <a:t>: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θ</a:t>
            </a:r>
            <a:r>
              <a:rPr lang="en-US" dirty="0">
                <a:solidFill>
                  <a:srgbClr val="FFFFFF"/>
                </a:solidFill>
              </a:rPr>
              <a:t>=0 vs. H</a:t>
            </a:r>
            <a:r>
              <a:rPr lang="en-US" baseline="-25000" dirty="0">
                <a:solidFill>
                  <a:srgbClr val="FFFFFF"/>
                </a:solidFill>
              </a:rPr>
              <a:t>1</a:t>
            </a:r>
            <a:r>
              <a:rPr lang="en-US" dirty="0">
                <a:solidFill>
                  <a:srgbClr val="FFFFFF"/>
                </a:solidFill>
              </a:rPr>
              <a:t>: θ≠0</a:t>
            </a:r>
            <a:r>
              <a:rPr lang="en-US" dirty="0" smtClean="0">
                <a:solidFill>
                  <a:srgbClr val="FFFFFF"/>
                </a:solidFill>
                <a:effectLst/>
              </a:rPr>
              <a:t> </a:t>
            </a:r>
          </a:p>
          <a:p>
            <a:r>
              <a:rPr lang="en-US" dirty="0">
                <a:solidFill>
                  <a:srgbClr val="FFFFFF"/>
                </a:solidFill>
              </a:rPr>
              <a:t>Wilcoxon test </a:t>
            </a:r>
            <a:r>
              <a:rPr lang="en-US" dirty="0" smtClean="0">
                <a:solidFill>
                  <a:srgbClr val="FFFFFF"/>
                </a:solidFill>
              </a:rPr>
              <a:t>statistics: 68.5 to </a:t>
            </a:r>
            <a:r>
              <a:rPr lang="en-US" dirty="0">
                <a:solidFill>
                  <a:srgbClr val="FFFFFF"/>
                </a:solidFill>
              </a:rPr>
              <a:t>117</a:t>
            </a:r>
            <a:r>
              <a:rPr lang="en-US" dirty="0" smtClean="0">
                <a:solidFill>
                  <a:srgbClr val="FFFFFF"/>
                </a:solidFill>
                <a:effectLst/>
              </a:rPr>
              <a:t>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P-values: </a:t>
            </a:r>
            <a:r>
              <a:rPr lang="en-US" dirty="0">
                <a:solidFill>
                  <a:srgbClr val="FFFFFF"/>
                </a:solidFill>
              </a:rPr>
              <a:t>0.0 to .028</a:t>
            </a:r>
            <a:r>
              <a:rPr lang="en-US" dirty="0" smtClean="0">
                <a:solidFill>
                  <a:srgbClr val="FFFFFF"/>
                </a:solidFill>
                <a:effectLst/>
              </a:rPr>
              <a:t>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Reject the null for all tests, the median is significantly different from 27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96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Confidence Intervals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5741609"/>
              </p:ext>
            </p:extLst>
          </p:nvPr>
        </p:nvGraphicFramePr>
        <p:xfrm>
          <a:off x="379813" y="1278750"/>
          <a:ext cx="7755331" cy="5974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Document" r:id="rId4" imgW="6083300" imgH="4686300" progId="Word.Document.12">
                  <p:embed/>
                </p:oleObj>
              </mc:Choice>
              <mc:Fallback>
                <p:oleObj name="Document" r:id="rId4" imgW="6083300" imgH="4686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9813" y="1278750"/>
                        <a:ext cx="7755331" cy="59743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863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Differences Between the Decades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Three decades represented: 1980, 1990, 2000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Peak is not important, it is just comparing the peaks regardless of what it is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ANOVA and </a:t>
            </a:r>
            <a:r>
              <a:rPr lang="en-US" dirty="0" err="1" smtClean="0">
                <a:solidFill>
                  <a:srgbClr val="FFFFFF"/>
                </a:solidFill>
              </a:rPr>
              <a:t>Kruskal</a:t>
            </a:r>
            <a:r>
              <a:rPr lang="en-US" dirty="0" smtClean="0">
                <a:solidFill>
                  <a:srgbClr val="FFFFFF"/>
                </a:solidFill>
              </a:rPr>
              <a:t>-Wallis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18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428</Words>
  <Application>Microsoft Office PowerPoint</Application>
  <PresentationFormat>On-screen Show (4:3)</PresentationFormat>
  <Paragraphs>71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Document</vt:lpstr>
      <vt:lpstr>Prime of an NBA Career</vt:lpstr>
      <vt:lpstr>Research Question  </vt:lpstr>
      <vt:lpstr>Subjects</vt:lpstr>
      <vt:lpstr>Statistics</vt:lpstr>
      <vt:lpstr>Tests</vt:lpstr>
      <vt:lpstr>1-sample t-test</vt:lpstr>
      <vt:lpstr>Wilcoxon Signed-rank</vt:lpstr>
      <vt:lpstr>Confidence Intervals</vt:lpstr>
      <vt:lpstr>Differences Between the Decades</vt:lpstr>
      <vt:lpstr>ANOVA</vt:lpstr>
      <vt:lpstr>Kruskal-Wallis</vt:lpstr>
      <vt:lpstr>Multiple Comparisons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Prime of an NBA Career</dc:title>
  <dc:creator>Cooper Handelsman</dc:creator>
  <cp:lastModifiedBy>Windows User</cp:lastModifiedBy>
  <cp:revision>31</cp:revision>
  <dcterms:created xsi:type="dcterms:W3CDTF">2012-12-17T05:25:36Z</dcterms:created>
  <dcterms:modified xsi:type="dcterms:W3CDTF">2012-12-17T15:58:25Z</dcterms:modified>
</cp:coreProperties>
</file>